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64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lee Wright" userId="41329ce2-1370-4da2-9850-a55bc5ed86f1" providerId="ADAL" clId="{FD02F7D1-72DC-4D4B-B492-F6E99814C631}"/>
    <pc:docChg chg="delSld">
      <pc:chgData name="Bailee Wright" userId="41329ce2-1370-4da2-9850-a55bc5ed86f1" providerId="ADAL" clId="{FD02F7D1-72DC-4D4B-B492-F6E99814C631}" dt="2021-10-14T01:07:35.551" v="1" actId="47"/>
      <pc:docMkLst>
        <pc:docMk/>
      </pc:docMkLst>
      <pc:sldChg chg="del">
        <pc:chgData name="Bailee Wright" userId="41329ce2-1370-4da2-9850-a55bc5ed86f1" providerId="ADAL" clId="{FD02F7D1-72DC-4D4B-B492-F6E99814C631}" dt="2021-10-14T01:07:34.495" v="0" actId="47"/>
        <pc:sldMkLst>
          <pc:docMk/>
          <pc:sldMk cId="0" sldId="262"/>
        </pc:sldMkLst>
      </pc:sldChg>
      <pc:sldChg chg="del">
        <pc:chgData name="Bailee Wright" userId="41329ce2-1370-4da2-9850-a55bc5ed86f1" providerId="ADAL" clId="{FD02F7D1-72DC-4D4B-B492-F6E99814C631}" dt="2021-10-14T01:07:35.551" v="1" actId="47"/>
        <pc:sldMkLst>
          <pc:docMk/>
          <pc:sldMk cId="0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71800" y="432308"/>
            <a:ext cx="411480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898891"/>
            <a:ext cx="9144000" cy="5302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4124"/>
            <a:ext cx="21780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8660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1	*Senior</a:t>
            </a:r>
            <a:r>
              <a:rPr sz="1600" spc="-5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Reasons*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2100" y="432308"/>
            <a:ext cx="230949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Headphones/Earbuds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728" y="843787"/>
            <a:ext cx="9010650" cy="1229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6565">
              <a:lnSpc>
                <a:spcPct val="109600"/>
              </a:lnSpc>
              <a:spcBef>
                <a:spcPts val="105"/>
              </a:spcBef>
            </a:pPr>
            <a:r>
              <a:rPr sz="1800" spc="-5" dirty="0">
                <a:latin typeface="Calibri"/>
                <a:cs typeface="Calibri"/>
              </a:rPr>
              <a:t>Sully is on the search for headphones or earbuds to take with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to school every </a:t>
            </a:r>
            <a:r>
              <a:rPr sz="1800" dirty="0">
                <a:latin typeface="Calibri"/>
                <a:cs typeface="Calibri"/>
              </a:rPr>
              <a:t>day and  </a:t>
            </a:r>
            <a:r>
              <a:rPr sz="1800" spc="-5" dirty="0">
                <a:latin typeface="Calibri"/>
                <a:cs typeface="Calibri"/>
              </a:rPr>
              <a:t>keep in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backpack. Her main </a:t>
            </a:r>
            <a:r>
              <a:rPr sz="1800" dirty="0">
                <a:latin typeface="Calibri"/>
                <a:cs typeface="Calibri"/>
              </a:rPr>
              <a:t>uses </a:t>
            </a:r>
            <a:r>
              <a:rPr sz="1800" spc="-5" dirty="0">
                <a:latin typeface="Calibri"/>
                <a:cs typeface="Calibri"/>
              </a:rPr>
              <a:t>will include listening to audio books while studying </a:t>
            </a:r>
            <a:r>
              <a:rPr sz="1800" dirty="0">
                <a:latin typeface="Calibri"/>
                <a:cs typeface="Calibri"/>
              </a:rPr>
              <a:t>and  </a:t>
            </a:r>
            <a:r>
              <a:rPr sz="1800" spc="-5" dirty="0">
                <a:latin typeface="Calibri"/>
                <a:cs typeface="Calibri"/>
              </a:rPr>
              <a:t>casually listening to music. </a:t>
            </a:r>
            <a:r>
              <a:rPr sz="1800" dirty="0">
                <a:latin typeface="Calibri"/>
                <a:cs typeface="Calibri"/>
              </a:rPr>
              <a:t>She </a:t>
            </a:r>
            <a:r>
              <a:rPr sz="1800" spc="-5" dirty="0">
                <a:latin typeface="Calibri"/>
                <a:cs typeface="Calibri"/>
              </a:rPr>
              <a:t>will listen from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cellphone. Comfort is important to her, </a:t>
            </a:r>
            <a:r>
              <a:rPr sz="1800" dirty="0">
                <a:latin typeface="Calibri"/>
                <a:cs typeface="Calibri"/>
              </a:rPr>
              <a:t>as she  </a:t>
            </a:r>
            <a:r>
              <a:rPr sz="1800" spc="-5" dirty="0">
                <a:latin typeface="Calibri"/>
                <a:cs typeface="Calibri"/>
              </a:rPr>
              <a:t>plans to wear these for </a:t>
            </a:r>
            <a:r>
              <a:rPr sz="1800" dirty="0">
                <a:latin typeface="Calibri"/>
                <a:cs typeface="Calibri"/>
              </a:rPr>
              <a:t>3-5 </a:t>
            </a:r>
            <a:r>
              <a:rPr sz="1800" spc="-5" dirty="0">
                <a:latin typeface="Calibri"/>
                <a:cs typeface="Calibri"/>
              </a:rPr>
              <a:t>hours of the day. </a:t>
            </a:r>
            <a:r>
              <a:rPr sz="1800" dirty="0">
                <a:latin typeface="Calibri"/>
                <a:cs typeface="Calibri"/>
              </a:rPr>
              <a:t>She has </a:t>
            </a:r>
            <a:r>
              <a:rPr sz="1800" spc="-5" dirty="0">
                <a:latin typeface="Calibri"/>
                <a:cs typeface="Calibri"/>
              </a:rPr>
              <a:t>$100 from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birthday to</a:t>
            </a:r>
            <a:r>
              <a:rPr sz="1800" spc="6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spend.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199132"/>
          <a:ext cx="8582025" cy="49941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2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42">
                <a:tc>
                  <a:txBody>
                    <a:bodyPr/>
                    <a:lstStyle/>
                    <a:p>
                      <a:pPr marL="685800" marR="273050" indent="-405765">
                        <a:lnSpc>
                          <a:spcPts val="1700"/>
                        </a:lnSpc>
                        <a:spcBef>
                          <a:spcPts val="5"/>
                        </a:spcBef>
                        <a:tabLst>
                          <a:tab pos="657860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	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Quad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Driver</a:t>
                      </a:r>
                      <a:r>
                        <a:rPr sz="14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In-Ear  Headphones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7070" marR="120014" indent="-561340">
                        <a:lnSpc>
                          <a:spcPts val="1700"/>
                        </a:lnSpc>
                        <a:spcBef>
                          <a:spcPts val="5"/>
                        </a:spcBef>
                        <a:tabLst>
                          <a:tab pos="464184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	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Beats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Studio 3</a:t>
                      </a:r>
                      <a:r>
                        <a:rPr sz="14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Wireless  Headphones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tabLst>
                          <a:tab pos="337820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	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Urban X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Street</a:t>
                      </a:r>
                      <a:r>
                        <a:rPr sz="14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Buds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T5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Wired</a:t>
                      </a:r>
                      <a:r>
                        <a:rPr sz="14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Headphones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2908">
                <a:tc>
                  <a:txBody>
                    <a:bodyPr/>
                    <a:lstStyle/>
                    <a:p>
                      <a:pPr marL="297180" marR="62230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dynamic audio, supreme  comfort and durability into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compact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but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stylish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package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9113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incredibly clear sound with  all details from each  frequency spectrum to  others. Bass, highs and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mids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are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faithful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  original audio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 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Hi-Fi  level.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Corded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1/8”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connector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ts val="141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Tangle resistant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cord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ts val="141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9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different silicone tip sizes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20891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Pure Adaptive Noise  Cancelling blocks external  noise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33679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Soft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over-ear cushions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extended comfort and  added noise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isolation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22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battery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life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75260" indent="-228600">
                        <a:lnSpc>
                          <a:spcPct val="95400"/>
                        </a:lnSpc>
                        <a:spcBef>
                          <a:spcPts val="9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Real-time audio calibration  premium listening  experience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1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Bluetooth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connection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1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Comes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carrying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case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8826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 Fine-tuned 12mm  speaker and enhanced  bass tone play  everything in studio-  quality sound.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Bluetooth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connection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55435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4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battery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life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16535" indent="-228600">
                        <a:lnSpc>
                          <a:spcPts val="13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Comes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charging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case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315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Sweat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water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proof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41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Sleek design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Water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Resistant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6667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engineered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deliver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 more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comfortable in-ear  audio experience, thanks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Klipsch's patented  oval ear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tips.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1082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 silicone tip fit is  meant to increase both  comfort and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acoustics.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67310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5mm dynamic driver  that's tuned to provide  high output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full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bass.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Corded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1/8”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connector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Compact and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stylish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01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$90.99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$79.99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$49.94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$69.99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7454056" y="2216329"/>
            <a:ext cx="1179797" cy="157705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4384" y="2284044"/>
            <a:ext cx="953870" cy="131126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160011" y="2237689"/>
            <a:ext cx="865115" cy="116458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481017" y="2312611"/>
            <a:ext cx="1089325" cy="128612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4124"/>
            <a:ext cx="27330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9295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2	*Intermediate </a:t>
            </a:r>
            <a:r>
              <a:rPr sz="1600" spc="-10" dirty="0">
                <a:solidFill>
                  <a:srgbClr val="FF0000"/>
                </a:solidFill>
                <a:latin typeface="Calibri"/>
                <a:cs typeface="Calibri"/>
              </a:rPr>
              <a:t>Reasons*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59300" y="432308"/>
            <a:ext cx="153035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Athletic</a:t>
            </a:r>
            <a:r>
              <a:rPr spc="-65" dirty="0"/>
              <a:t> </a:t>
            </a:r>
            <a:r>
              <a:rPr spc="-5" dirty="0"/>
              <a:t>Shoes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43787"/>
            <a:ext cx="8980170" cy="12293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457200">
              <a:lnSpc>
                <a:spcPct val="109600"/>
              </a:lnSpc>
              <a:spcBef>
                <a:spcPts val="105"/>
              </a:spcBef>
            </a:pPr>
            <a:r>
              <a:rPr sz="1800" spc="-5" dirty="0">
                <a:latin typeface="Calibri"/>
                <a:cs typeface="Calibri"/>
              </a:rPr>
              <a:t>Cooper </a:t>
            </a:r>
            <a:r>
              <a:rPr sz="1800" dirty="0">
                <a:latin typeface="Calibri"/>
                <a:cs typeface="Calibri"/>
              </a:rPr>
              <a:t>just </a:t>
            </a:r>
            <a:r>
              <a:rPr sz="1800" spc="-5" dirty="0">
                <a:latin typeface="Calibri"/>
                <a:cs typeface="Calibri"/>
              </a:rPr>
              <a:t>joined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gym! He realized </a:t>
            </a:r>
            <a:r>
              <a:rPr sz="1800" dirty="0">
                <a:latin typeface="Calibri"/>
                <a:cs typeface="Calibri"/>
              </a:rPr>
              <a:t>he </a:t>
            </a:r>
            <a:r>
              <a:rPr sz="1800" spc="-5" dirty="0">
                <a:latin typeface="Calibri"/>
                <a:cs typeface="Calibri"/>
              </a:rPr>
              <a:t>needs </a:t>
            </a:r>
            <a:r>
              <a:rPr sz="1800" dirty="0">
                <a:latin typeface="Calibri"/>
                <a:cs typeface="Calibri"/>
              </a:rPr>
              <a:t>a new </a:t>
            </a:r>
            <a:r>
              <a:rPr sz="1800" spc="-5" dirty="0">
                <a:latin typeface="Calibri"/>
                <a:cs typeface="Calibri"/>
              </a:rPr>
              <a:t>pair of shoes that are comfortable  during his workouts. His workouts include pushups, weight lifting,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running. He likes unique  shoes with colors. </a:t>
            </a:r>
            <a:r>
              <a:rPr sz="1800" dirty="0">
                <a:latin typeface="Calibri"/>
                <a:cs typeface="Calibri"/>
              </a:rPr>
              <a:t>But </a:t>
            </a:r>
            <a:r>
              <a:rPr sz="1800" spc="-5" dirty="0">
                <a:latin typeface="Calibri"/>
                <a:cs typeface="Calibri"/>
              </a:rPr>
              <a:t>ultimately arch support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stability are most important to him. Cooper is  willing to invest in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good pair of shoes, </a:t>
            </a:r>
            <a:r>
              <a:rPr sz="1800" dirty="0">
                <a:latin typeface="Calibri"/>
                <a:cs typeface="Calibri"/>
              </a:rPr>
              <a:t>but </a:t>
            </a:r>
            <a:r>
              <a:rPr sz="1800" spc="-5" dirty="0">
                <a:latin typeface="Calibri"/>
                <a:cs typeface="Calibri"/>
              </a:rPr>
              <a:t>his budget is</a:t>
            </a:r>
            <a:r>
              <a:rPr sz="1800" spc="4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$135.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199132"/>
          <a:ext cx="8590915" cy="49561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6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114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42">
                <a:tc>
                  <a:txBody>
                    <a:bodyPr/>
                    <a:lstStyle/>
                    <a:p>
                      <a:pPr marL="927735" marR="142875" indent="-777240">
                        <a:lnSpc>
                          <a:spcPts val="1700"/>
                        </a:lnSpc>
                        <a:spcBef>
                          <a:spcPts val="5"/>
                        </a:spcBef>
                        <a:tabLst>
                          <a:tab pos="488950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	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Nike Kyrie 7</a:t>
                      </a:r>
                      <a:r>
                        <a:rPr sz="1400" spc="-7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Basketball  Shoes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9005" marR="175260" indent="-746760">
                        <a:lnSpc>
                          <a:spcPts val="17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On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Cloudflow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Running 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Shoes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58825" marR="120014" indent="-631190">
                        <a:lnSpc>
                          <a:spcPts val="1700"/>
                        </a:lnSpc>
                        <a:spcBef>
                          <a:spcPts val="5"/>
                        </a:spcBef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Reebok X1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Training  Shoes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No Bull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Training</a:t>
                      </a:r>
                      <a:r>
                        <a:rPr sz="1400" spc="-5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Shoes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3556">
                <a:tc>
                  <a:txBody>
                    <a:bodyPr/>
                    <a:lstStyle/>
                    <a:p>
                      <a:pPr marL="297180" marR="6286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 360-degree, computer-  generated traction pattern  helps you stay in control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move in and out of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cuts.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5557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The rubber wraps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along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inner foot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give you  traction when pushing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off  your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edges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Padded tongue and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collar.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79375" indent="-228600">
                        <a:lnSpc>
                          <a:spcPts val="138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Creative style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and off the  court.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80975" indent="-228600">
                        <a:lnSpc>
                          <a:spcPts val="138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Mesh details wrap around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foot to create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close,  comfortable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fit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190500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versatile trainer that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is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ideal for runners and other  athletes alike.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8445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Clr>
                          <a:srgbClr val="1F1F1F"/>
                        </a:buClr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Breathable mesh upper with  synthetic overlays that  provide structural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arch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support where it is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needed</a:t>
                      </a:r>
                      <a:r>
                        <a:rPr sz="1200" spc="-5" dirty="0">
                          <a:solidFill>
                            <a:srgbClr val="1F1F1F"/>
                          </a:solidFill>
                          <a:latin typeface="Algerian"/>
                          <a:cs typeface="Algerian"/>
                        </a:rPr>
                        <a:t>.</a:t>
                      </a:r>
                      <a:endParaRPr sz="1200">
                        <a:latin typeface="Algerian"/>
                        <a:cs typeface="Algerian"/>
                      </a:endParaRPr>
                    </a:p>
                    <a:p>
                      <a:pPr marL="296545" marR="267970" indent="-228600">
                        <a:lnSpc>
                          <a:spcPts val="1380"/>
                        </a:lnSpc>
                        <a:spcBef>
                          <a:spcPts val="2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Extra padded tongue and  collar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comfort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7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ounces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87020" indent="-228600">
                        <a:lnSpc>
                          <a:spcPts val="138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Removable sole is made  from zero-gravity foam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combine stability and  extreme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comfort.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73660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Lightweight Floatride  Energy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Foam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cushioning responds to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every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move.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ounces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378460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Directional traction  pattern delivers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secure grip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394335" indent="-228600" algn="just">
                        <a:lnSpc>
                          <a:spcPts val="138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Low, flat and wide  heels deliver great  stability.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90500" indent="-228600" algn="just">
                        <a:lnSpc>
                          <a:spcPts val="138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Rubber wraps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  side provide abrasion  resistance.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176530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Run, climb, slide, grind,  lift....these have you  covered.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8478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Lightweight, breathable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flexible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protection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ounces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41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extremely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60350">
                        <a:lnSpc>
                          <a:spcPts val="1380"/>
                        </a:lnSpc>
                        <a:spcBef>
                          <a:spcPts val="65"/>
                        </a:spcBef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durable, breathable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abrasion resistant  material.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34315" indent="-228600">
                        <a:lnSpc>
                          <a:spcPts val="138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The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outsole was  designed with the right  blend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flexibility,  traction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support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07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$120.99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$124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937894" y="2660879"/>
            <a:ext cx="1526537" cy="862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909570" y="2539314"/>
            <a:ext cx="1947379" cy="937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31684" y="2412314"/>
            <a:ext cx="1629407" cy="108626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198745" y="2345004"/>
            <a:ext cx="1534528" cy="140842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69112"/>
            <a:ext cx="5854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3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02100" y="717296"/>
            <a:ext cx="131699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Active</a:t>
            </a:r>
            <a:r>
              <a:rPr spc="-55" dirty="0"/>
              <a:t> </a:t>
            </a:r>
            <a:r>
              <a:rPr spc="-5" dirty="0"/>
              <a:t>Wear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426" y="1156208"/>
            <a:ext cx="8956040" cy="129222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457200">
              <a:lnSpc>
                <a:spcPct val="101800"/>
              </a:lnSpc>
              <a:spcBef>
                <a:spcPts val="60"/>
              </a:spcBef>
            </a:pPr>
            <a:r>
              <a:rPr sz="1600" spc="-5" dirty="0">
                <a:latin typeface="Calibri"/>
                <a:cs typeface="Calibri"/>
              </a:rPr>
              <a:t>Mary loves serving as a Healthy Texas Youth Ambassador and leading fitness activities. This year </a:t>
            </a:r>
            <a:r>
              <a:rPr sz="1600" dirty="0">
                <a:latin typeface="Calibri"/>
                <a:cs typeface="Calibri"/>
              </a:rPr>
              <a:t>Mary  </a:t>
            </a:r>
            <a:r>
              <a:rPr sz="1600" spc="-5" dirty="0">
                <a:latin typeface="Calibri"/>
                <a:cs typeface="Calibri"/>
              </a:rPr>
              <a:t>wants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introduce the Dance Fit program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the elementary school. The classes will be </a:t>
            </a:r>
            <a:r>
              <a:rPr sz="1600" dirty="0">
                <a:latin typeface="Calibri"/>
                <a:cs typeface="Calibri"/>
              </a:rPr>
              <a:t>held </a:t>
            </a:r>
            <a:r>
              <a:rPr sz="1600" spc="-5" dirty="0">
                <a:latin typeface="Calibri"/>
                <a:cs typeface="Calibri"/>
              </a:rPr>
              <a:t>during May and  June, both indoors and outdoors depending on weather. Mary </a:t>
            </a:r>
            <a:r>
              <a:rPr sz="1600" dirty="0">
                <a:latin typeface="Calibri"/>
                <a:cs typeface="Calibri"/>
              </a:rPr>
              <a:t>is </a:t>
            </a:r>
            <a:r>
              <a:rPr sz="1600" spc="-5" dirty="0">
                <a:latin typeface="Calibri"/>
                <a:cs typeface="Calibri"/>
              </a:rPr>
              <a:t>looking for comfortable and durable, high-  waisted active wear pants with moisture wicking and anti-odor properties, that will retain their shape. She  would like </a:t>
            </a:r>
            <a:r>
              <a:rPr sz="1600" dirty="0">
                <a:latin typeface="Calibri"/>
                <a:cs typeface="Calibri"/>
              </a:rPr>
              <a:t>to </a:t>
            </a:r>
            <a:r>
              <a:rPr sz="1600" spc="-5" dirty="0">
                <a:latin typeface="Calibri"/>
                <a:cs typeface="Calibri"/>
              </a:rPr>
              <a:t>have a pocket for her phone and keys. She has $70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55" dirty="0">
                <a:latin typeface="Calibri"/>
                <a:cs typeface="Calibri"/>
              </a:rPr>
              <a:t> </a:t>
            </a:r>
            <a:r>
              <a:rPr sz="1600" spc="-5" dirty="0">
                <a:latin typeface="Calibri"/>
                <a:cs typeface="Calibri"/>
              </a:rPr>
              <a:t>spend</a:t>
            </a:r>
            <a:r>
              <a:rPr sz="1800" spc="-5" dirty="0">
                <a:latin typeface="Calibri"/>
                <a:cs typeface="Calibri"/>
              </a:rPr>
              <a:t>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450592"/>
          <a:ext cx="8865235" cy="4770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1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169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4028">
                <a:tc>
                  <a:txBody>
                    <a:bodyPr/>
                    <a:lstStyle/>
                    <a:p>
                      <a:pPr algn="ctr">
                        <a:lnSpc>
                          <a:spcPts val="1650"/>
                        </a:lnSpc>
                        <a:tabLst>
                          <a:tab pos="337820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	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Power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Leggings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Venture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Jogger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Nike Comfort</a:t>
                      </a:r>
                      <a:r>
                        <a:rPr sz="1400" spc="-6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Pants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ts val="1650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Athleta</a:t>
                      </a:r>
                      <a:r>
                        <a:rPr sz="1400" spc="-3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Leggings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3783">
                <a:tc>
                  <a:txBody>
                    <a:bodyPr/>
                    <a:lstStyle/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High-Waisted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/ Ankle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Length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190500" indent="-228600">
                        <a:lnSpc>
                          <a:spcPct val="1018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Super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soft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and supportive 4-way  stretch.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62%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Polyamide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38%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Elastane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77470" indent="-228600">
                        <a:lnSpc>
                          <a:spcPct val="102899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Sweat-wicking and quick-drying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all activities.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Anti-odor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properties.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Temperature Control.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Seamless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for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optimum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comfort.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163830" indent="-228600">
                        <a:lnSpc>
                          <a:spcPct val="1018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Side pocket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&amp; Back zip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pocket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fits  up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iPhone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11.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753745" indent="-228600">
                        <a:lnSpc>
                          <a:spcPts val="1400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Adjustable drawstring.  Machine wash.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78105" indent="-228600">
                        <a:lnSpc>
                          <a:spcPct val="101899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Semi-fitted, skims easily over the  body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with a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mid-rise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waistband.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319405" indent="-229235">
                        <a:lnSpc>
                          <a:spcPct val="1028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Jogger fit,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loose leg and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tapered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bottom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135890" indent="-228600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Featherweight Stretch™ fabric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that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feels silky sleek and light as  air.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278130" indent="-228600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Recycled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74%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Polyester/ 19%  Lyocell,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7%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Spandex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635635" indent="-228600">
                        <a:lnSpc>
                          <a:spcPct val="1018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Seven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pockets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to</a:t>
                      </a:r>
                      <a:r>
                        <a:rPr sz="105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store  essentials.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150495" indent="-228600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Breathable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wrinkle-resistant  fabric that airs wrinkles out  easily and dries quickly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for 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comfort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when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breaking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</a:t>
                      </a:r>
                      <a:r>
                        <a:rPr sz="1050" spc="-4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sweat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Machine wash.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99060" indent="-228600">
                        <a:lnSpc>
                          <a:spcPct val="101899"/>
                        </a:lnSpc>
                        <a:spcBef>
                          <a:spcPts val="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Standard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fit for a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relaxed, easy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feel.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Lightweight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construction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124460" indent="-228600">
                        <a:lnSpc>
                          <a:spcPct val="1018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An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internal stash pocket helps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keep your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phone and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keys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in  place.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221615" indent="-228600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69%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cotton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/ 31%</a:t>
                      </a:r>
                      <a:r>
                        <a:rPr sz="105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polyester;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Pocket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bags: 100%</a:t>
                      </a:r>
                      <a:r>
                        <a:rPr sz="105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cotton.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210185" indent="-228600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6545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Add warmth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your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look  without extra weight 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or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bulk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Nike®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Tech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Fleece.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245110" indent="-228600" algn="just">
                        <a:lnSpc>
                          <a:spcPct val="102400"/>
                        </a:lnSpc>
                        <a:spcBef>
                          <a:spcPts val="4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Surrounding tape highlights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the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signature zippered Tech  Fleece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Pockets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870" algn="just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Machine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wash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and</a:t>
                      </a:r>
                      <a:r>
                        <a:rPr sz="105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dry.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63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Fitted,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High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rise/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Ankle</a:t>
                      </a:r>
                      <a:r>
                        <a:rPr sz="105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Length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 marR="97155" indent="-228600">
                        <a:lnSpc>
                          <a:spcPct val="1018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Super lightweight and buttery soft  interlock construction fabric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with 4-  way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stretch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for freedom of 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movement and holds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shape.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75%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Nylon/ 25%Lycra®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Spandex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278130" indent="-229235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Super Moisture Wicking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&amp;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Quick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drying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capabilities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Anti-odor</a:t>
                      </a:r>
                      <a:r>
                        <a:rPr sz="105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Properties.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331470" indent="-229235">
                        <a:lnSpc>
                          <a:spcPct val="101899"/>
                        </a:lnSpc>
                        <a:spcBef>
                          <a:spcPts val="6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dirty="0">
                          <a:latin typeface="Calibri"/>
                          <a:cs typeface="Calibri"/>
                        </a:rPr>
                        <a:t>Bonded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side stash pockets hold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your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essentials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85725" indent="-229235">
                        <a:lnSpc>
                          <a:spcPct val="101899"/>
                        </a:lnSpc>
                        <a:spcBef>
                          <a:spcPts val="5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Un-pinchable three-layer waistband 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with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inner lining that streamlines  and</a:t>
                      </a:r>
                      <a:r>
                        <a:rPr sz="105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supports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7180" marR="334010" indent="-229235">
                        <a:lnSpc>
                          <a:spcPct val="101899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Flatlock </a:t>
                      </a:r>
                      <a:r>
                        <a:rPr sz="1050" dirty="0">
                          <a:latin typeface="Calibri"/>
                          <a:cs typeface="Calibri"/>
                        </a:rPr>
                        <a:t>seams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for maximum  comfort and </a:t>
                      </a:r>
                      <a:r>
                        <a:rPr sz="1050" spc="5" dirty="0">
                          <a:latin typeface="Calibri"/>
                          <a:cs typeface="Calibri"/>
                        </a:rPr>
                        <a:t>to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minimize</a:t>
                      </a:r>
                      <a:r>
                        <a:rPr sz="105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050" spc="-5" dirty="0">
                          <a:latin typeface="Calibri"/>
                          <a:cs typeface="Calibri"/>
                        </a:rPr>
                        <a:t>chafe.</a:t>
                      </a:r>
                      <a:endParaRPr sz="1050">
                        <a:latin typeface="Calibri"/>
                        <a:cs typeface="Calibri"/>
                      </a:endParaRPr>
                    </a:p>
                    <a:p>
                      <a:pPr marL="296545">
                        <a:lnSpc>
                          <a:spcPts val="1250"/>
                        </a:lnSpc>
                        <a:spcBef>
                          <a:spcPts val="135"/>
                        </a:spcBef>
                      </a:pPr>
                      <a:r>
                        <a:rPr sz="1050" spc="-5" dirty="0">
                          <a:latin typeface="Calibri"/>
                          <a:cs typeface="Calibri"/>
                        </a:rPr>
                        <a:t>Machine wash.</a:t>
                      </a:r>
                      <a:endParaRPr sz="1050">
                        <a:latin typeface="Calibri"/>
                        <a:cs typeface="Calibri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14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$60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$45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$65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130300" y="2456688"/>
            <a:ext cx="1041387" cy="14356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333750" y="2456688"/>
            <a:ext cx="901369" cy="14344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493675" y="2467432"/>
            <a:ext cx="738386" cy="13876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683500" y="2492832"/>
            <a:ext cx="717296" cy="139946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4124"/>
            <a:ext cx="22237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56285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4	*Senior</a:t>
            </a:r>
            <a:r>
              <a:rPr sz="1600" spc="-6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Reasons*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59300" y="432308"/>
            <a:ext cx="20675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Outdoor</a:t>
            </a:r>
            <a:r>
              <a:rPr spc="-45" dirty="0"/>
              <a:t> </a:t>
            </a:r>
            <a:r>
              <a:rPr spc="-5" dirty="0"/>
              <a:t>Backpacks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843787"/>
            <a:ext cx="9149080" cy="15309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304800" indent="457200" algn="just">
              <a:lnSpc>
                <a:spcPct val="109700"/>
              </a:lnSpc>
              <a:spcBef>
                <a:spcPts val="105"/>
              </a:spcBef>
            </a:pPr>
            <a:r>
              <a:rPr sz="1800" spc="-5" dirty="0">
                <a:latin typeface="Calibri"/>
                <a:cs typeface="Calibri"/>
              </a:rPr>
              <a:t>Jackson loves the outdoors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hiking. Jackson is planning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4-day hiking trip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needs to  find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durable outdoor backpack. Jackson needs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lightweight backpack with plenty of room to  hold necessities (water, tools, etc.) Jackson needs </a:t>
            </a:r>
            <a:r>
              <a:rPr sz="1800" dirty="0">
                <a:latin typeface="Calibri"/>
                <a:cs typeface="Calibri"/>
              </a:rPr>
              <a:t>at </a:t>
            </a:r>
            <a:r>
              <a:rPr sz="1800" spc="-5" dirty="0">
                <a:latin typeface="Calibri"/>
                <a:cs typeface="Calibri"/>
              </a:rPr>
              <a:t>least </a:t>
            </a:r>
            <a:r>
              <a:rPr sz="1800" dirty="0">
                <a:latin typeface="Calibri"/>
                <a:cs typeface="Calibri"/>
              </a:rPr>
              <a:t>5 </a:t>
            </a:r>
            <a:r>
              <a:rPr sz="1800" spc="-5" dirty="0">
                <a:latin typeface="Calibri"/>
                <a:cs typeface="Calibri"/>
              </a:rPr>
              <a:t>pockets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has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22-inch</a:t>
            </a:r>
            <a:r>
              <a:rPr sz="1800" spc="7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torso.</a:t>
            </a:r>
            <a:endParaRPr sz="1800">
              <a:latin typeface="Calibri"/>
              <a:cs typeface="Calibri"/>
            </a:endParaRPr>
          </a:p>
          <a:p>
            <a:pPr marL="12700" marR="5080" algn="just">
              <a:lnSpc>
                <a:spcPct val="109400"/>
              </a:lnSpc>
              <a:spcBef>
                <a:spcPts val="15"/>
              </a:spcBef>
            </a:pPr>
            <a:r>
              <a:rPr sz="1800" spc="-5" dirty="0">
                <a:latin typeface="Calibri"/>
                <a:cs typeface="Calibri"/>
              </a:rPr>
              <a:t>Jackson would like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backpack with adjustable shoulder straps with nonslip </a:t>
            </a:r>
            <a:r>
              <a:rPr sz="1800" dirty="0">
                <a:latin typeface="Calibri"/>
                <a:cs typeface="Calibri"/>
              </a:rPr>
              <a:t>pads. </a:t>
            </a:r>
            <a:r>
              <a:rPr sz="1800" spc="-5" dirty="0">
                <a:latin typeface="Calibri"/>
                <a:cs typeface="Calibri"/>
              </a:rPr>
              <a:t>Water resistance  is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plus. His budget is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$200.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500883"/>
          <a:ext cx="9150350" cy="46056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53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224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tabLst>
                          <a:tab pos="338455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	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Endicott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Backpack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Kelty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Coyote</a:t>
                      </a:r>
                      <a:r>
                        <a:rPr sz="1400" spc="-5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Backpack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Mountain</a:t>
                      </a:r>
                      <a:r>
                        <a:rPr sz="1400" spc="-2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Backpack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High Sierra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Backpack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357">
                <a:tc>
                  <a:txBody>
                    <a:bodyPr/>
                    <a:lstStyle/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Torso Length: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22" to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25"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lbs.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14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oz.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Volume: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100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liters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81610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top pocket, mesh interior  pocket and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ID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pocket.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2 -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side pockets,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2 -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Water  bottle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pockets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35941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420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denier polyester  construction/Waterproof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70485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Adjustable Padded  shoulder, waist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sternum  straps.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14859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Camp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roll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straps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bottom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pack.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Torso Length: 15.5"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20"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lbs.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13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oz.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Volume: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65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 liters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46926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PerfectFIT suspension  delivers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like-custom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fit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36576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LightBeam straps provide  exceptional stability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71780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Mesh back panel, shoulder  straps offer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ventilation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2065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large front pocket,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stretch  front shove-it pouch,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hip  belt pockets, water-bottle  pockets, zippered side  pockets.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Torso Length: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18" to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22"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lbs.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15</a:t>
                      </a:r>
                      <a:r>
                        <a:rPr sz="1200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oz.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Volume: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liters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9908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spandex suspension  straps ensure excellent  balance and stability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6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pockets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86995" indent="-228600">
                        <a:lnSpc>
                          <a:spcPts val="1380"/>
                        </a:lnSpc>
                        <a:spcBef>
                          <a:spcPts val="1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Comes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with both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small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extra-large removable  padded waist belt with  pockets.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347980" indent="-228600">
                        <a:lnSpc>
                          <a:spcPts val="1380"/>
                        </a:lnSpc>
                        <a:spcBef>
                          <a:spcPts val="8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Rain cover keeps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your  camp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gear dry when  hiking in wet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weather.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3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Torso Length: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15"-23"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Weight: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lbs.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8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oz.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1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Volume: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90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liters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81915" indent="-228600">
                        <a:lnSpc>
                          <a:spcPts val="1380"/>
                        </a:lnSpc>
                        <a:spcBef>
                          <a:spcPts val="12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Airflow technology in the  back panel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air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circulation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8351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Adjustable shoulder straps  with nonslip</a:t>
                      </a:r>
                      <a:r>
                        <a:rPr sz="12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pads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51765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large pocket,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side  pockets,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zippered bottom  pocket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 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zippered interior  pocket,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stretch-mesh  exterior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pocket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51130" indent="-228600">
                        <a:lnSpc>
                          <a:spcPts val="138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Water-resistant coating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keep gear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dry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rain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cover.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44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14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$175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$179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$205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$179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1008380" y="2648686"/>
            <a:ext cx="969644" cy="13975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63265" y="2616936"/>
            <a:ext cx="930275" cy="14292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390515" y="2623916"/>
            <a:ext cx="848994" cy="13352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807959" y="2576296"/>
            <a:ext cx="831850" cy="138283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484124"/>
            <a:ext cx="5854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spc="-7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5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87700" y="432308"/>
            <a:ext cx="29787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Handsfree Bluetooth Car</a:t>
            </a:r>
            <a:r>
              <a:rPr spc="-30" dirty="0"/>
              <a:t> </a:t>
            </a:r>
            <a:r>
              <a:rPr spc="-5" dirty="0"/>
              <a:t>Kit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74852" y="823899"/>
            <a:ext cx="7364095" cy="1310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171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Kiara is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pizza delivery driver, </a:t>
            </a:r>
            <a:r>
              <a:rPr sz="1800" dirty="0">
                <a:latin typeface="Calibri"/>
                <a:cs typeface="Calibri"/>
              </a:rPr>
              <a:t>she </a:t>
            </a:r>
            <a:r>
              <a:rPr sz="1800" spc="-5" dirty="0">
                <a:latin typeface="Calibri"/>
                <a:cs typeface="Calibri"/>
              </a:rPr>
              <a:t>is looking for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hands-free Bluetooth </a:t>
            </a:r>
            <a:r>
              <a:rPr sz="1800" dirty="0">
                <a:latin typeface="Calibri"/>
                <a:cs typeface="Calibri"/>
              </a:rPr>
              <a:t>set </a:t>
            </a:r>
            <a:r>
              <a:rPr sz="1800" spc="-5" dirty="0">
                <a:latin typeface="Calibri"/>
                <a:cs typeface="Calibri"/>
              </a:rPr>
              <a:t>for 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car. Her car </a:t>
            </a:r>
            <a:r>
              <a:rPr sz="1800" dirty="0">
                <a:latin typeface="Calibri"/>
                <a:cs typeface="Calibri"/>
              </a:rPr>
              <a:t>is an </a:t>
            </a:r>
            <a:r>
              <a:rPr sz="1800" spc="-5" dirty="0">
                <a:latin typeface="Calibri"/>
                <a:cs typeface="Calibri"/>
              </a:rPr>
              <a:t>older model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does not include Bluetooth pre-installed.  </a:t>
            </a:r>
            <a:r>
              <a:rPr sz="1800" dirty="0">
                <a:latin typeface="Calibri"/>
                <a:cs typeface="Calibri"/>
              </a:rPr>
              <a:t>She </a:t>
            </a:r>
            <a:r>
              <a:rPr sz="1800" spc="-5" dirty="0">
                <a:latin typeface="Calibri"/>
                <a:cs typeface="Calibri"/>
              </a:rPr>
              <a:t>only </a:t>
            </a:r>
            <a:r>
              <a:rPr sz="1800" dirty="0">
                <a:latin typeface="Calibri"/>
                <a:cs typeface="Calibri"/>
              </a:rPr>
              <a:t>has </a:t>
            </a:r>
            <a:r>
              <a:rPr sz="1800" spc="-5" dirty="0">
                <a:latin typeface="Calibri"/>
                <a:cs typeface="Calibri"/>
              </a:rPr>
              <a:t>$60 to </a:t>
            </a:r>
            <a:r>
              <a:rPr sz="1800" dirty="0">
                <a:latin typeface="Calibri"/>
                <a:cs typeface="Calibri"/>
              </a:rPr>
              <a:t>spend. </a:t>
            </a:r>
            <a:r>
              <a:rPr sz="1800" spc="-5" dirty="0">
                <a:latin typeface="Calibri"/>
                <a:cs typeface="Calibri"/>
              </a:rPr>
              <a:t>She wants to take calls without </a:t>
            </a:r>
            <a:r>
              <a:rPr sz="1800" dirty="0">
                <a:latin typeface="Calibri"/>
                <a:cs typeface="Calibri"/>
              </a:rPr>
              <a:t>having </a:t>
            </a:r>
            <a:r>
              <a:rPr sz="1800" spc="-5" dirty="0">
                <a:latin typeface="Calibri"/>
                <a:cs typeface="Calibri"/>
              </a:rPr>
              <a:t>to hold her  phone. Noise-cancellation would </a:t>
            </a:r>
            <a:r>
              <a:rPr sz="1800" dirty="0">
                <a:latin typeface="Calibri"/>
                <a:cs typeface="Calibri"/>
              </a:rPr>
              <a:t>be a </a:t>
            </a:r>
            <a:r>
              <a:rPr sz="1800" spc="-5" dirty="0">
                <a:latin typeface="Calibri"/>
                <a:cs typeface="Calibri"/>
              </a:rPr>
              <a:t>plus </a:t>
            </a:r>
            <a:r>
              <a:rPr sz="1800" dirty="0">
                <a:latin typeface="Calibri"/>
                <a:cs typeface="Calibri"/>
              </a:rPr>
              <a:t>&amp; </a:t>
            </a:r>
            <a:r>
              <a:rPr sz="1800" spc="-5" dirty="0">
                <a:latin typeface="Calibri"/>
                <a:cs typeface="Calibri"/>
              </a:rPr>
              <a:t>she enjoys listening to</a:t>
            </a:r>
            <a:r>
              <a:rPr sz="1800" spc="55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music.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177783"/>
          <a:ext cx="9027160" cy="49917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6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2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819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42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Jabra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Freeway</a:t>
                      </a:r>
                      <a:r>
                        <a:rPr sz="1400" spc="-4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Bluetooth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Speaker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Sonic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Rider Bluetooth</a:t>
                      </a:r>
                      <a:r>
                        <a:rPr sz="1400" spc="-3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Speaker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Drive 2.0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Bluetooth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Speaker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LanTune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BlueTooth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Car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Speaker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06624">
                <a:tc>
                  <a:txBody>
                    <a:bodyPr/>
                    <a:lstStyle/>
                    <a:p>
                      <a:pPr marL="297180" marR="472440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Travel Charger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+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USB  Cable included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33401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Rich, crisp sound from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3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speakers and Virtual  Surround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sound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marR="61594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Use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voice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make and  take calls completely hands-  free; announces the name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 incoming caller,  streaming for playback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music, podcasts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directions from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GPS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apps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7180" indent="-228600">
                        <a:lnSpc>
                          <a:spcPts val="1415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15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talk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time,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8064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Exceptional echo and noise  reduction help block road  sounds while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powerful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2-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watt speaker allows you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hear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everything loud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clear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3431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battery gives you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up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45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 of talk time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00025" indent="-228600" algn="just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Manage your calls hands-  free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using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your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voice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"answer"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or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"ignore"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calls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58750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audio prompts notify you  about battery levels,  announce callers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by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name,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much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more.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32067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Automatic volume  adjustment and auto-  paring to mobile</a:t>
                      </a:r>
                      <a:r>
                        <a:rPr sz="12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phone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5336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Crystal clear sound with  echo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noise  cancellation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184785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connects to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Bluetooth  devices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at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the same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260985" indent="-228600">
                        <a:lnSpc>
                          <a:spcPts val="1380"/>
                        </a:lnSpc>
                        <a:spcBef>
                          <a:spcPts val="7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Voice guidance  announces battery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level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430"/>
                        </a:lnSpc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Completely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handsfree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45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 of talk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438784" indent="-228600">
                        <a:lnSpc>
                          <a:spcPts val="1380"/>
                        </a:lnSpc>
                        <a:spcBef>
                          <a:spcPts val="10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Connects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to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phone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&amp;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radio, great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music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59055" indent="-228600">
                        <a:lnSpc>
                          <a:spcPts val="1380"/>
                        </a:lnSpc>
                        <a:spcBef>
                          <a:spcPts val="1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Push button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for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Answering/Ending/Rejecting 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call, Redialing the 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last 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called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number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400050" indent="-228600">
                        <a:lnSpc>
                          <a:spcPts val="1380"/>
                        </a:lnSpc>
                        <a:spcBef>
                          <a:spcPts val="8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easily connects your  smartphone to your car  stereo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marR="340360" indent="-228600">
                        <a:lnSpc>
                          <a:spcPts val="1380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5" dirty="0">
                          <a:latin typeface="Arial"/>
                          <a:cs typeface="Arial"/>
                        </a:rPr>
                        <a:t>crisp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clear audio for  phone calls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and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music  streaming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296545" indent="-229235">
                        <a:lnSpc>
                          <a:spcPts val="1345"/>
                        </a:lnSpc>
                        <a:buSzPct val="91666"/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15 </a:t>
                      </a:r>
                      <a:r>
                        <a:rPr sz="1200" spc="-5" dirty="0">
                          <a:latin typeface="Arial"/>
                          <a:cs typeface="Arial"/>
                        </a:rPr>
                        <a:t>hours of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talk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time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65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032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$50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$40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$25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3100070" y="2259598"/>
            <a:ext cx="1506677" cy="14211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62025" y="2274837"/>
            <a:ext cx="1125854" cy="131571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97145" y="2385616"/>
            <a:ext cx="2039618" cy="117419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267575" y="2198637"/>
            <a:ext cx="1581676" cy="156105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769112"/>
            <a:ext cx="339597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09295" algn="l"/>
              </a:tabLst>
            </a:pP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Class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6	*Intermediates &amp; Juniors</a:t>
            </a:r>
            <a:r>
              <a:rPr sz="1600" spc="1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rgbClr val="FF0000"/>
                </a:solidFill>
                <a:latin typeface="Calibri"/>
                <a:cs typeface="Calibri"/>
              </a:rPr>
              <a:t>ONLY*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59300" y="717296"/>
            <a:ext cx="20447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Mystery- </a:t>
            </a:r>
            <a:r>
              <a:rPr spc="-5" dirty="0"/>
              <a:t>Fast</a:t>
            </a:r>
            <a:r>
              <a:rPr spc="-95" dirty="0"/>
              <a:t> </a:t>
            </a:r>
            <a:r>
              <a:rPr spc="-5" dirty="0"/>
              <a:t>Food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4500" y="1131900"/>
            <a:ext cx="9143365" cy="1226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57200">
              <a:lnSpc>
                <a:spcPct val="1094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Bailee travels </a:t>
            </a:r>
            <a:r>
              <a:rPr sz="1800" dirty="0">
                <a:latin typeface="Calibri"/>
                <a:cs typeface="Calibri"/>
              </a:rPr>
              <a:t>a </a:t>
            </a:r>
            <a:r>
              <a:rPr sz="1800" spc="-5" dirty="0">
                <a:latin typeface="Calibri"/>
                <a:cs typeface="Calibri"/>
              </a:rPr>
              <a:t>lot for work. Which </a:t>
            </a:r>
            <a:r>
              <a:rPr sz="1800" dirty="0">
                <a:latin typeface="Calibri"/>
                <a:cs typeface="Calibri"/>
              </a:rPr>
              <a:t>means </a:t>
            </a:r>
            <a:r>
              <a:rPr sz="1800" spc="-5" dirty="0">
                <a:latin typeface="Calibri"/>
                <a:cs typeface="Calibri"/>
              </a:rPr>
              <a:t>she has to </a:t>
            </a:r>
            <a:r>
              <a:rPr sz="1800" dirty="0">
                <a:latin typeface="Calibri"/>
                <a:cs typeface="Calibri"/>
              </a:rPr>
              <a:t>eat </a:t>
            </a:r>
            <a:r>
              <a:rPr sz="1800" spc="-5" dirty="0">
                <a:latin typeface="Calibri"/>
                <a:cs typeface="Calibri"/>
              </a:rPr>
              <a:t>mostly fast food meals while </a:t>
            </a:r>
            <a:r>
              <a:rPr sz="1800" dirty="0">
                <a:latin typeface="Calibri"/>
                <a:cs typeface="Calibri"/>
              </a:rPr>
              <a:t>she </a:t>
            </a:r>
            <a:r>
              <a:rPr sz="1800" spc="-5" dirty="0">
                <a:latin typeface="Calibri"/>
                <a:cs typeface="Calibri"/>
              </a:rPr>
              <a:t>is  traveling. Bailee is trying to make healthy </a:t>
            </a:r>
            <a:r>
              <a:rPr sz="1800" dirty="0">
                <a:latin typeface="Calibri"/>
                <a:cs typeface="Calibri"/>
              </a:rPr>
              <a:t>meal </a:t>
            </a:r>
            <a:r>
              <a:rPr sz="1800" spc="-10" dirty="0">
                <a:latin typeface="Calibri"/>
                <a:cs typeface="Calibri"/>
              </a:rPr>
              <a:t>choices </a:t>
            </a:r>
            <a:r>
              <a:rPr sz="1800" spc="-5" dirty="0">
                <a:latin typeface="Calibri"/>
                <a:cs typeface="Calibri"/>
              </a:rPr>
              <a:t>to watch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cholesterol. </a:t>
            </a:r>
            <a:r>
              <a:rPr sz="1800" dirty="0">
                <a:latin typeface="Calibri"/>
                <a:cs typeface="Calibri"/>
              </a:rPr>
              <a:t>Her </a:t>
            </a:r>
            <a:r>
              <a:rPr sz="1800" spc="-5" dirty="0">
                <a:latin typeface="Calibri"/>
                <a:cs typeface="Calibri"/>
              </a:rPr>
              <a:t>doctor  advised her to stick to </a:t>
            </a:r>
            <a:r>
              <a:rPr sz="1800" dirty="0">
                <a:latin typeface="Calibri"/>
                <a:cs typeface="Calibri"/>
              </a:rPr>
              <a:t>a low </a:t>
            </a:r>
            <a:r>
              <a:rPr sz="1800" spc="-5" dirty="0">
                <a:latin typeface="Calibri"/>
                <a:cs typeface="Calibri"/>
              </a:rPr>
              <a:t>carb </a:t>
            </a:r>
            <a:r>
              <a:rPr sz="1800" dirty="0">
                <a:latin typeface="Calibri"/>
                <a:cs typeface="Calibri"/>
              </a:rPr>
              <a:t>and </a:t>
            </a:r>
            <a:r>
              <a:rPr sz="1800" spc="-5" dirty="0">
                <a:latin typeface="Calibri"/>
                <a:cs typeface="Calibri"/>
              </a:rPr>
              <a:t>low sodium diet. </a:t>
            </a:r>
            <a:r>
              <a:rPr sz="1800" dirty="0">
                <a:latin typeface="Calibri"/>
                <a:cs typeface="Calibri"/>
              </a:rPr>
              <a:t>She </a:t>
            </a:r>
            <a:r>
              <a:rPr sz="1800" spc="-5" dirty="0">
                <a:latin typeface="Calibri"/>
                <a:cs typeface="Calibri"/>
              </a:rPr>
              <a:t>does not want to </a:t>
            </a:r>
            <a:r>
              <a:rPr sz="1800" dirty="0">
                <a:latin typeface="Calibri"/>
                <a:cs typeface="Calibri"/>
              </a:rPr>
              <a:t>spend </a:t>
            </a:r>
            <a:r>
              <a:rPr sz="1800" spc="-5" dirty="0">
                <a:latin typeface="Calibri"/>
                <a:cs typeface="Calibri"/>
              </a:rPr>
              <a:t>more than $10  </a:t>
            </a:r>
            <a:r>
              <a:rPr sz="1800" dirty="0">
                <a:latin typeface="Calibri"/>
                <a:cs typeface="Calibri"/>
              </a:rPr>
              <a:t>per </a:t>
            </a:r>
            <a:r>
              <a:rPr sz="1800" spc="-5" dirty="0">
                <a:latin typeface="Calibri"/>
                <a:cs typeface="Calibri"/>
              </a:rPr>
              <a:t>meal. Which entree would be the best nutritional </a:t>
            </a:r>
            <a:r>
              <a:rPr sz="1800" spc="-10" dirty="0">
                <a:latin typeface="Calibri"/>
                <a:cs typeface="Calibri"/>
              </a:rPr>
              <a:t>choice </a:t>
            </a:r>
            <a:r>
              <a:rPr sz="1800" spc="-5" dirty="0">
                <a:latin typeface="Calibri"/>
                <a:cs typeface="Calibri"/>
              </a:rPr>
              <a:t>for</a:t>
            </a:r>
            <a:r>
              <a:rPr sz="1800" spc="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Bailee?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457200" y="2485644"/>
          <a:ext cx="8709660" cy="46984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82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9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8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72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436"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  <a:tabLst>
                          <a:tab pos="337820" algn="l"/>
                        </a:tabLst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#1	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Grilled</a:t>
                      </a:r>
                      <a:r>
                        <a:rPr sz="1400" spc="-1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Chicken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Sandwich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#2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3 count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Chicken</a:t>
                      </a:r>
                      <a:r>
                        <a:rPr sz="1400" spc="-4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Strips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#3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12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count</a:t>
                      </a:r>
                      <a:r>
                        <a:rPr sz="14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Grilled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Nuggets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35"/>
                        </a:lnSpc>
                      </a:pPr>
                      <a:r>
                        <a:rPr sz="14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#4 </a:t>
                      </a:r>
                      <a:r>
                        <a:rPr sz="1400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Spicy</a:t>
                      </a:r>
                      <a:r>
                        <a:rPr sz="1400" spc="-2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Deluxe</a:t>
                      </a:r>
                      <a:endParaRPr sz="1400">
                        <a:latin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r>
                        <a:rPr sz="1400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Sandwhich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1364">
                <a:tc>
                  <a:txBody>
                    <a:bodyPr/>
                    <a:lstStyle/>
                    <a:p>
                      <a:pPr marL="297180" marR="168910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Grilled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chicken breast  served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multi-grain  bun, tomato, and leafy  green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lettuce.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67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350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Calories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11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Fat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marR="811530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30 grams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235">
                        <a:lnSpc>
                          <a:spcPts val="166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29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Protein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marR="632460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700 milligrams</a:t>
                      </a:r>
                      <a:r>
                        <a:rPr sz="14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of  Sodium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77470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Freshly lightly breaded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chicken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breast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strips.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ts val="166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350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Calories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347345" indent="-280035">
                        <a:lnSpc>
                          <a:spcPct val="100000"/>
                        </a:lnSpc>
                        <a:spcBef>
                          <a:spcPts val="20"/>
                        </a:spcBef>
                        <a:buFont typeface="Symbol"/>
                        <a:buChar char=""/>
                        <a:tabLst>
                          <a:tab pos="347345" algn="l"/>
                          <a:tab pos="347980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14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Fat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699770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20 grams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ts val="167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29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Protein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521334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850 milligrams</a:t>
                      </a:r>
                      <a:r>
                        <a:rPr sz="14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of  Sodium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280035" indent="-228600">
                        <a:lnSpc>
                          <a:spcPts val="1610"/>
                        </a:lnSpc>
                        <a:spcBef>
                          <a:spcPts val="14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Bit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sized juicy grilled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chicken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breast  nuggets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ts val="166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200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Calories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4.5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Fat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715010" indent="-228600">
                        <a:lnSpc>
                          <a:spcPts val="1620"/>
                        </a:lnSpc>
                        <a:spcBef>
                          <a:spcPts val="12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2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grams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ts val="166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38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Protein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537210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650 Milligrams</a:t>
                      </a:r>
                      <a:r>
                        <a:rPr sz="1400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of  Sodium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122555" indent="-228600">
                        <a:lnSpc>
                          <a:spcPct val="95900"/>
                        </a:lnSpc>
                        <a:spcBef>
                          <a:spcPts val="9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Breaded chicken  breast, buttered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bun,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with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pepper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jack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cheese,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tomato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and  leafy green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lettuce.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550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Calories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25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Fat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596265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47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C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bo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h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y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400" spc="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7180" indent="-229870">
                        <a:lnSpc>
                          <a:spcPts val="1660"/>
                        </a:lnSpc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33 Grams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Protein</a:t>
                      </a:r>
                      <a:endParaRPr sz="1400">
                        <a:latin typeface="Arial"/>
                        <a:cs typeface="Arial"/>
                      </a:endParaRPr>
                    </a:p>
                    <a:p>
                      <a:pPr marL="296545" marR="269875" indent="-228600">
                        <a:lnSpc>
                          <a:spcPts val="1610"/>
                        </a:lnSpc>
                        <a:spcBef>
                          <a:spcPts val="135"/>
                        </a:spcBef>
                        <a:buFont typeface="Symbol"/>
                        <a:buChar char=""/>
                        <a:tabLst>
                          <a:tab pos="297180" algn="l"/>
                          <a:tab pos="297815" algn="l"/>
                        </a:tabLst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1,810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milligrams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10" dirty="0">
                          <a:latin typeface="Arial"/>
                          <a:cs typeface="Arial"/>
                        </a:rPr>
                        <a:t>of 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Sodium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1206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501"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$5.35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$4.39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$5.35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70"/>
                        </a:lnSpc>
                      </a:pPr>
                      <a:r>
                        <a:rPr sz="1600" b="1" spc="-5" dirty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$4.89</a:t>
                      </a:r>
                      <a:endParaRPr sz="16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object 6"/>
          <p:cNvSpPr/>
          <p:nvPr/>
        </p:nvSpPr>
        <p:spPr>
          <a:xfrm>
            <a:off x="2811779" y="2491739"/>
            <a:ext cx="1873248" cy="13110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983479" y="2491739"/>
            <a:ext cx="1981365" cy="14660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170419" y="2491739"/>
            <a:ext cx="1871977" cy="13102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6744" y="2579194"/>
            <a:ext cx="2002345" cy="13576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1931</Words>
  <Application>Microsoft Office PowerPoint</Application>
  <PresentationFormat>Custom</PresentationFormat>
  <Paragraphs>222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Algerian</vt:lpstr>
      <vt:lpstr>Arial</vt:lpstr>
      <vt:lpstr>Calibri</vt:lpstr>
      <vt:lpstr>Symbol</vt:lpstr>
      <vt:lpstr>Times New Roman</vt:lpstr>
      <vt:lpstr>Office Theme</vt:lpstr>
      <vt:lpstr>Headphones/Earbuds</vt:lpstr>
      <vt:lpstr>Athletic Shoes</vt:lpstr>
      <vt:lpstr>Active Wear</vt:lpstr>
      <vt:lpstr>Outdoor Backpacks</vt:lpstr>
      <vt:lpstr>Handsfree Bluetooth Car Kit</vt:lpstr>
      <vt:lpstr>Mystery- Fast Food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Headphones/Earbuds</dc:title>
  <dc:creator>Bailee Wright</dc:creator>
  <cp:lastModifiedBy>Bailee Wright</cp:lastModifiedBy>
  <cp:revision>1</cp:revision>
  <dcterms:created xsi:type="dcterms:W3CDTF">2021-10-14T01:07:09Z</dcterms:created>
  <dcterms:modified xsi:type="dcterms:W3CDTF">2021-10-14T01:07:39Z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2021-10-13T00:00:00Z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2021-10-14T00:00:00Z</vt:filetime>
  </property>
</Properties>
</file>